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4" r:id="rId5"/>
    <p:sldId id="265" r:id="rId6"/>
    <p:sldId id="271" r:id="rId7"/>
    <p:sldId id="272" r:id="rId8"/>
    <p:sldId id="273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0" r:id="rId17"/>
    <p:sldId id="278" r:id="rId18"/>
    <p:sldId id="277" r:id="rId19"/>
    <p:sldId id="279" r:id="rId20"/>
    <p:sldId id="280" r:id="rId21"/>
    <p:sldId id="281" r:id="rId22"/>
    <p:sldId id="291" r:id="rId23"/>
    <p:sldId id="282" r:id="rId24"/>
    <p:sldId id="283" r:id="rId25"/>
    <p:sldId id="284" r:id="rId26"/>
    <p:sldId id="285" r:id="rId27"/>
    <p:sldId id="292" r:id="rId28"/>
    <p:sldId id="293" r:id="rId29"/>
    <p:sldId id="294" r:id="rId30"/>
    <p:sldId id="295" r:id="rId31"/>
    <p:sldId id="286" r:id="rId32"/>
    <p:sldId id="287" r:id="rId33"/>
    <p:sldId id="288" r:id="rId34"/>
    <p:sldId id="289" r:id="rId35"/>
    <p:sldId id="290" r:id="rId36"/>
    <p:sldId id="29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 autoAdjust="0"/>
    <p:restoredTop sz="97478" autoAdjust="0"/>
  </p:normalViewPr>
  <p:slideViewPr>
    <p:cSldViewPr>
      <p:cViewPr varScale="1">
        <p:scale>
          <a:sx n="85" d="100"/>
          <a:sy n="85" d="100"/>
        </p:scale>
        <p:origin x="109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Multivariable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Other bases exist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3200" b="1" dirty="0"/>
                  <a:t> in fact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any linearly independent set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vectors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can </a:t>
                </a:r>
                <a:r>
                  <a:rPr lang="en-US" sz="3200" b="1" dirty="0"/>
                  <a:t>be used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we demonstrate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52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𝐕𝐞𝐫𝐢𝐟𝐲𝐢𝐧𝐠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𝐁𝐚𝐬𝐢𝐬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Show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basis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52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:r>
                  <a:rPr lang="en-US" sz="3200" b="1" dirty="0" smtClean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a dimension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:r>
                  <a:rPr lang="en-US" sz="3200" b="1" dirty="0" smtClean="0"/>
                  <a:t>set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will </a:t>
                </a:r>
                <a:r>
                  <a:rPr lang="en-US" sz="3200" b="1" dirty="0"/>
                  <a:t>be a basis if it is linearly independent.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15281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check for linear independence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set a linear combination of the vectors in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equal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as </a:t>
                </a:r>
                <a:r>
                  <a:rPr lang="en-US" sz="3200" b="1" dirty="0" smtClean="0"/>
                  <a:t>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5281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7222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22203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66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64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implies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8768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and we conclude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linearly independent.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4770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7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𝐑𝐞𝐩𝐫𝐞𝐬𝐞𝐧𝐭𝐢𝐧𝐠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𝐕𝐞𝐜𝐭𝐨𝐫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𝐁𝐚𝐬𝐢𝐬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Use the basis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to represent the </a:t>
                </a:r>
                <a:r>
                  <a:rPr lang="en-US" sz="3200" b="1" dirty="0" smtClean="0"/>
                  <a:t>vector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715858"/>
                <a:ext cx="9144000" cy="314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By writing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5858"/>
                <a:ext cx="9144000" cy="314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5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obtain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55246"/>
                <a:ext cx="9144000" cy="221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which </a:t>
                </a:r>
                <a:r>
                  <a:rPr lang="en-US" sz="3200" b="1" dirty="0"/>
                  <a:t>implies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55246"/>
                <a:ext cx="9144000" cy="2216954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4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Try verifying that this linear combination 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41148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Other </a:t>
                </a:r>
                <a:r>
                  <a:rPr lang="en-US" sz="3200" b="1" dirty="0" smtClean="0"/>
                  <a:t>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there are several additional examples of complex vector spaces.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set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complex matrices with matrix addition and scalar </a:t>
                </a:r>
                <a:r>
                  <a:rPr lang="en-US" sz="3200" b="1" dirty="0" smtClean="0"/>
                  <a:t>multiplication forms </a:t>
                </a:r>
                <a:r>
                  <a:rPr lang="en-US" sz="3200" b="1" dirty="0"/>
                  <a:t>a complex vector space.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72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describes a complex vector space in which </a:t>
                </a:r>
                <a:r>
                  <a:rPr lang="en-US" sz="3200" b="1" dirty="0" smtClean="0"/>
                  <a:t>the vectors </a:t>
                </a:r>
                <a:r>
                  <a:rPr lang="en-US" sz="3200" b="1" dirty="0"/>
                  <a:t>are functions.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𝐒𝐩𝐚𝐜𝐞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𝐕𝐚𝐥𝐮𝐞𝐝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𝐅𝐮𝐧𝐜𝐭𝐢𝐨𝐧𝐬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set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of complex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valued functions of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real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valued functions of a real variable.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 l="-1667" r="-1667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set of complex </a:t>
                </a:r>
                <a:r>
                  <a:rPr lang="en-US" sz="3200" b="1" dirty="0" smtClean="0"/>
                  <a:t>numbers form </a:t>
                </a:r>
                <a:r>
                  <a:rPr lang="en-US" sz="3200" b="1" dirty="0"/>
                  <a:t>the scalars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and vector addition is defined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can be shown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scalar multiplication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vector addition form a complex </a:t>
                </a:r>
                <a:r>
                  <a:rPr lang="en-US" sz="3200" b="1" dirty="0" smtClean="0"/>
                  <a:t>vector space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0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to show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is closed under scalar multiplication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be </a:t>
                </a:r>
                <a:r>
                  <a:rPr lang="en-US" sz="3200" b="1" dirty="0"/>
                  <a:t>a complex number.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4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2484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839686"/>
            <a:ext cx="9144000" cy="3113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Vector Spaces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Inner Products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8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definition of the Euclidean inner product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similar to that of the standard </a:t>
                </a:r>
                <a:r>
                  <a:rPr lang="en-US" sz="3200" b="1" dirty="0" smtClean="0"/>
                  <a:t>dot product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except that here the second factor in each term is a complex conjugate.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𝐄𝐮𝐜𝐥𝐢𝐝𝐞𝐚𝐧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𝐈𝐧𝐧𝐞𝐫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𝐏𝐫𝐨𝐝𝐮𝐜𝐭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be vectors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. </a:t>
                </a:r>
                <a:r>
                  <a:rPr lang="en-US" sz="3200" b="1" dirty="0"/>
                  <a:t>The Euclidean inner product of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9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/>
                  <a:t>: Note that if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happen to be 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“</a:t>
                </a:r>
                <a:r>
                  <a:rPr lang="en-US" sz="3200" b="1" dirty="0" smtClean="0"/>
                  <a:t>real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”,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then this definition agrees with </a:t>
                </a:r>
                <a:r>
                  <a:rPr lang="en-US" sz="3200" b="1" dirty="0" smtClean="0"/>
                  <a:t>the standard </a:t>
                </a:r>
                <a:r>
                  <a:rPr lang="en-US" sz="3200" b="1" dirty="0"/>
                  <a:t>inner (or dot) product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84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𝐄𝐮𝐜𝐥𝐢𝐝𝐞𝐚𝐧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𝐈𝐧𝐧𝐞𝐫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𝐏𝐫𝐨𝐝𝐮𝐜𝐭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the Euclidean inner product of the </a:t>
                </a:r>
                <a:r>
                  <a:rPr lang="en-US" sz="3200" b="1" dirty="0" smtClean="0"/>
                  <a:t>vectors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𝟓𝐢</m:t>
                        </m:r>
                      </m:e>
                    </m:d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84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4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𝟓𝐢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505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Several properties of the Euclidean inner product are stated in the following theorem.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29718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𝐇𝐨𝐦𝐞𝐰𝐨𝐫𝐤</m:t>
                    </m:r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u="sng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𝐀𝐬𝐬𝐢𝐠𝐧𝐦𝐞𝐧𝐭</m:t>
                    </m:r>
                  </m:oMath>
                </a14:m>
                <a:r>
                  <a:rPr lang="en-US" sz="3200" b="1" dirty="0" smtClean="0"/>
                  <a:t>: Proof the last five properties of the Theorem.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4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84277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 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be vectors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 be a complex number. Then the </a:t>
                </a:r>
                <a:r>
                  <a:rPr lang="en-US" sz="3200" b="1" dirty="0" smtClean="0"/>
                  <a:t>following properties </a:t>
                </a:r>
                <a:r>
                  <a:rPr lang="en-US" sz="3200" b="1" dirty="0"/>
                  <a:t>are </a:t>
                </a:r>
                <a:r>
                  <a:rPr lang="en-US" sz="3200" b="1" dirty="0" smtClean="0"/>
                  <a:t>true:</a:t>
                </a: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</m:bar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</m:ba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if and only 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42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𝐏𝐫𝐨𝐨𝐟</m:t>
                    </m:r>
                  </m:oMath>
                </a14:m>
                <a:r>
                  <a:rPr lang="en-US" sz="3200" b="1" dirty="0"/>
                  <a:t>. We prove the first property and leave the proofs of the remaining properties to you</a:t>
                </a:r>
                <a:r>
                  <a:rPr lang="en-US" sz="3200" b="1" dirty="0" smtClean="0"/>
                  <a:t>. Let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85431"/>
                <a:ext cx="9144000" cy="429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Then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bar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ba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ba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+…+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bar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+…+</m:t>
                      </m:r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ba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5431"/>
                <a:ext cx="9144000" cy="4296369"/>
              </a:xfrm>
              <a:prstGeom prst="rect">
                <a:avLst/>
              </a:prstGeom>
              <a:blipFill>
                <a:blip r:embed="rId3"/>
                <a:stretch>
                  <a:fillRect l="-1667" t="-1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0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96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We now use the Euclidean inner product </a:t>
                </a:r>
                <a:r>
                  <a:rPr lang="en-US" sz="28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to define the Euclidean norm (or </a:t>
                </a:r>
                <a:r>
                  <a:rPr lang="en-US" sz="2800" b="1" dirty="0" smtClean="0"/>
                  <a:t>length) of </a:t>
                </a:r>
                <a:r>
                  <a:rPr lang="en-US" sz="2800" b="1" dirty="0"/>
                  <a:t>a vector </a:t>
                </a:r>
                <a:r>
                  <a:rPr lang="en-US" sz="28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and the Euclidean distance between two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64064"/>
              </a:xfrm>
              <a:prstGeom prst="rect">
                <a:avLst/>
              </a:prstGeom>
              <a:blipFill>
                <a:blip r:embed="rId2"/>
                <a:stretch>
                  <a:fillRect l="-1333" r="-1333" b="-7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9800"/>
                <a:ext cx="9144000" cy="453547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𝐍𝐨𝐫𝐦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𝐄𝐮𝐜𝐥𝐢𝐝𝐞𝐚𝐧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𝐧𝐨𝐫𝐦</m:t>
                    </m:r>
                  </m:oMath>
                </a14:m>
                <a:r>
                  <a:rPr lang="en-US" sz="3200" b="1" dirty="0"/>
                  <a:t> (or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𝐥𝐞𝐧𝐠𝐭𝐡</m:t>
                    </m:r>
                  </m:oMath>
                </a14:m>
                <a:r>
                  <a:rPr lang="en-US" sz="3200" b="1" dirty="0"/>
                  <a:t>)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denoted </a:t>
                </a:r>
                <a:r>
                  <a:rPr lang="en-US" sz="3200" b="1" dirty="0" smtClean="0"/>
                  <a:t>by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𝐄𝐮𝐜𝐥𝐢𝐝𝐞𝐚𝐧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𝐝𝐢𝐬𝐭𝐚𝐧𝐜𝐞</m:t>
                    </m:r>
                  </m:oMath>
                </a14:m>
                <a:r>
                  <a:rPr lang="en-US" sz="3200" b="1" dirty="0"/>
                  <a:t> between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4535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02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4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: The Euclidean norm and distance may be expressed in terms of components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4201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83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𝐄𝐮𝐜𝐥𝐢𝐝𝐞𝐚𝐧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𝐍𝐨𝐫𝐦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𝐃𝐢𝐬𝐭𝐚𝐧𝐜𝐞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the norms of the </a:t>
                </a:r>
                <a:r>
                  <a:rPr lang="en-US" sz="3200" b="1" dirty="0" smtClean="0"/>
                  <a:t>vectors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𝟓𝐢</m:t>
                        </m:r>
                      </m:e>
                    </m:d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find the distance between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62400"/>
                <a:ext cx="9144000" cy="2468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The norms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are given as </a:t>
                </a:r>
                <a:r>
                  <a:rPr lang="en-US" sz="3200" b="1" dirty="0" smtClean="0"/>
                  <a:t>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46817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5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58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rad>
                        <m:radPr>
                          <m:degHide m:val="on"/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𝟒𝟔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58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44713"/>
                <a:ext cx="9144000" cy="281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4713"/>
                <a:ext cx="9144000" cy="2817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7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distance between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given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𝟓𝐢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𝟒𝟕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7874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5478744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All the vector spaces we have studied thus far </a:t>
            </a:r>
            <a:r>
              <a:rPr lang="en-US" sz="3200" b="1" dirty="0" smtClean="0"/>
              <a:t>are </a:t>
            </a:r>
            <a:r>
              <a:rPr lang="en-US" sz="3200" b="1" dirty="0"/>
              <a:t>real vector spaces since </a:t>
            </a:r>
            <a:r>
              <a:rPr lang="en-US" sz="3200" b="1" dirty="0" smtClean="0"/>
              <a:t>the scalars </a:t>
            </a:r>
            <a:r>
              <a:rPr lang="en-US" sz="3200" b="1" dirty="0"/>
              <a:t>are real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𝐬𝐩𝐚𝐜𝐞</m:t>
                    </m:r>
                  </m:oMath>
                </a14:m>
                <a:r>
                  <a:rPr lang="en-US" sz="3200" b="1" dirty="0"/>
                  <a:t> is one in which the scalars are </a:t>
                </a:r>
                <a:r>
                  <a:rPr lang="en-US" sz="3200" b="1" dirty="0" smtClean="0"/>
                  <a:t>complex numbers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vectors in a complex vector space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then a linear </a:t>
                </a:r>
                <a:r>
                  <a:rPr lang="en-US" sz="3200" b="1" dirty="0" smtClean="0"/>
                  <a:t>combination is </a:t>
                </a:r>
                <a:r>
                  <a:rPr lang="en-US" sz="3200" b="1" dirty="0"/>
                  <a:t>of the </a:t>
                </a:r>
                <a:r>
                  <a:rPr lang="en-US" sz="3200" b="1" dirty="0" smtClean="0"/>
                  <a:t>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3200" b="1" i="1" dirty="0" smtClean="0"/>
                  <a:t>.</a:t>
                </a:r>
                <a:endParaRPr lang="en-US" sz="3200" b="1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667000"/>
            <a:ext cx="91440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Inner Product Spaces</a:t>
            </a:r>
          </a:p>
        </p:txBody>
      </p:sp>
    </p:spTree>
    <p:extLst>
      <p:ext uri="{BB962C8B-B14F-4D97-AF65-F5344CB8AC3E}">
        <p14:creationId xmlns:p14="http://schemas.microsoft.com/office/powerpoint/2010/main" val="5744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Euclidean inner product is the most commonly used inner product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8288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on occasion </a:t>
            </a:r>
            <a:r>
              <a:rPr lang="en-US" sz="3200" b="1" dirty="0"/>
              <a:t>it is useful to consider other inner products.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generalize the notion of an </a:t>
                </a:r>
                <a:r>
                  <a:rPr lang="en-US" sz="3200" b="1" dirty="0" smtClean="0"/>
                  <a:t>inner product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use the properties listed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88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86931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𝐈𝐧𝐧𝐞𝐫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𝐏𝐫𝐨𝐝𝐮𝐜𝐭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be vectors in a complex vector space.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function that associates with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complex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𝐢𝐧𝐧𝐞𝐫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/>
                  <a:t> if it satisfies the </a:t>
                </a:r>
                <a:r>
                  <a:rPr lang="en-US" sz="3200" b="1" dirty="0" smtClean="0"/>
                  <a:t>following properties:</a:t>
                </a: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bar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𝒌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if and only 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69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3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complex vector space with a complex inner product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𝐢𝐧𝐧𝐞𝐫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𝐬𝐩𝐚𝐜𝐞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𝐮𝐧𝐢𝐭𝐚𝐫𝐲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𝐬𝐩𝐚𝐜𝐞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16949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𝐈𝐧𝐧𝐞𝐫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𝐏𝐫𝐨𝐝𝐮𝐜𝐭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𝐒𝐩𝐚𝐜𝐞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 vectors in the complex </a:t>
                </a:r>
                <a:r>
                  <a:rPr lang="en-US" sz="3200" b="1" dirty="0" smtClean="0"/>
                  <a:t>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Show that the </a:t>
                </a:r>
                <a:r>
                  <a:rPr lang="en-US" sz="3200" b="1" dirty="0" smtClean="0"/>
                  <a:t>function defined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complex inner product.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6949"/>
                <a:ext cx="9144000" cy="4541051"/>
              </a:xfrm>
              <a:prstGeom prst="rect">
                <a:avLst/>
              </a:prstGeom>
              <a:blipFill>
                <a:blip r:embed="rId3"/>
                <a:stretch>
                  <a:fillRect l="-1667" r="-1667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22003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ba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bar>
                      <m:barPr>
                        <m:pos m:val="top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ba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ba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22003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94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verify the four properties of a complex inner product as </a:t>
                </a:r>
                <a:r>
                  <a:rPr lang="en-US" sz="3200" b="1" dirty="0" smtClean="0"/>
                  <a:t>follows:</a:t>
                </a: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</m:ba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bar>
                          <m:barPr>
                            <m:pos m:val="top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ba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bar>
                          <m:barPr>
                            <m:pos m:val="top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bar>
                      </m:e>
                    </m:ba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44350"/>
              </a:xfrm>
              <a:prstGeom prst="rect">
                <a:avLst/>
              </a:prstGeom>
              <a:blipFill>
                <a:blip r:embed="rId3"/>
                <a:stretch>
                  <a:fillRect l="-2000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3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86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Moreover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if </a:t>
                </a:r>
                <a:r>
                  <a:rPr lang="en-US" sz="3200" b="1" dirty="0"/>
                  <a:t>and only </a:t>
                </a: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1667"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3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bar>
                      <m:barPr>
                        <m:pos m:val="top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ba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𝒌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bar>
                      <m:barPr>
                        <m:pos m:val="top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bar>
                  </m:oMath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ba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𝒌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1351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all properties hold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sz="3200" b="1" dirty="0"/>
                  <a:t> is a complex inner product.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5145"/>
                <a:ext cx="9144000" cy="1494255"/>
              </a:xfrm>
              <a:prstGeom prst="rect">
                <a:avLst/>
              </a:prstGeom>
              <a:blipFill>
                <a:blip r:embed="rId5"/>
                <a:stretch>
                  <a:fillRect l="-1667" r="-166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9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78209"/>
            <a:ext cx="9144000" cy="10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very much!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3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the scalars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3200" b="1" dirty="0" smtClean="0"/>
                  <a:t> are some complex numbers.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complex version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the complex </a:t>
                </a:r>
                <a:r>
                  <a:rPr lang="en-US" sz="3200" b="1" dirty="0"/>
                  <a:t>vector </a:t>
                </a:r>
                <a:r>
                  <a:rPr lang="en-US" sz="3200" b="1" dirty="0" smtClean="0"/>
                  <a:t>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consisting of ordered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tuples of complex numbers.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19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 </a:t>
                </a:r>
                <a:r>
                  <a:rPr lang="en-US" sz="3200" b="1" dirty="0" smtClean="0"/>
                  <a:t>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has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8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is also convenient to represent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column matrices of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8496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426803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operations of addition and scalar multiplication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are </a:t>
                </a:r>
                <a:r>
                  <a:rPr lang="en-US" sz="3200" b="1" dirty="0"/>
                  <a:t>performed </a:t>
                </a:r>
                <a:r>
                  <a:rPr lang="en-US" sz="3200" b="1" dirty="0" smtClean="0"/>
                  <a:t>component by </a:t>
                </a:r>
                <a:r>
                  <a:rPr lang="en-US" sz="3200" b="1" dirty="0"/>
                  <a:t>component.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6803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6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𝐕𝐞𝐜𝐭𝐨𝐫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𝐎𝐩𝐞𝐫𝐚𝐭𝐢𝐨𝐧𝐬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</m:oMath>
                </a14:m>
                <a:r>
                  <a:rPr lang="en-US" sz="3200" b="1" dirty="0" smtClean="0"/>
                  <a:t>   and 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 vectors in the complex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and determine the following </a:t>
                </a:r>
                <a:r>
                  <a:rPr lang="en-US" sz="3200" b="1" dirty="0" smtClean="0"/>
                  <a:t>vectors: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	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20851"/>
                <a:ext cx="9144000" cy="2060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In </a:t>
                </a:r>
                <a:r>
                  <a:rPr lang="en-US" sz="3200" b="1" dirty="0"/>
                  <a:t>column matrix form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sum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eqAr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eqAr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0851"/>
                <a:ext cx="9144000" cy="2060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9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Since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66667"/>
                <a:ext cx="9144000" cy="2291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66667"/>
                <a:ext cx="9144000" cy="2291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6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𝟒𝐢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25212"/>
                <a:ext cx="9144000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Many of the properties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shared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scalar </a:t>
                </a:r>
                <a:r>
                  <a:rPr lang="en-US" sz="3200" b="1" dirty="0" smtClean="0"/>
                  <a:t>multiplicative identity </a:t>
                </a:r>
                <a:r>
                  <a:rPr lang="en-US" sz="3200" b="1" dirty="0"/>
                  <a:t>is the scalar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the additive identity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is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5212"/>
                <a:ext cx="9144000" cy="335476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23622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𝐬𝐭𝐚𝐧𝐝𝐚𝐫𝐝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𝐛𝐚𝐬𝐢𝐬</m:t>
                    </m:r>
                  </m:oMath>
                </a14:m>
                <a:r>
                  <a:rPr lang="en-US" sz="3200" b="1" dirty="0" smtClean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simply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which is the standard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48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this basis contains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vectors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it follows that </a:t>
                </a:r>
                <a:r>
                  <a:rPr lang="en-US" sz="3200" b="1" dirty="0" smtClean="0"/>
                  <a:t>the dimension </a:t>
                </a:r>
                <a:r>
                  <a:rPr lang="en-US" sz="3200" b="1" dirty="0"/>
                  <a:t>of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7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311</TotalTime>
  <Words>586</Words>
  <Application>Microsoft Office PowerPoint</Application>
  <PresentationFormat>On-screen Show (4:3)</PresentationFormat>
  <Paragraphs>192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HP</cp:lastModifiedBy>
  <cp:revision>55</cp:revision>
  <dcterms:created xsi:type="dcterms:W3CDTF">2006-08-16T00:00:00Z</dcterms:created>
  <dcterms:modified xsi:type="dcterms:W3CDTF">2021-10-15T19:27:26Z</dcterms:modified>
</cp:coreProperties>
</file>